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487" r:id="rId2"/>
    <p:sldId id="489" r:id="rId3"/>
    <p:sldId id="490" r:id="rId4"/>
    <p:sldId id="492" r:id="rId5"/>
    <p:sldId id="488" r:id="rId6"/>
    <p:sldId id="491" r:id="rId7"/>
    <p:sldId id="494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64"/>
    <p:restoredTop sz="94643"/>
  </p:normalViewPr>
  <p:slideViewPr>
    <p:cSldViewPr snapToGrid="0" snapToObjects="1">
      <p:cViewPr varScale="1">
        <p:scale>
          <a:sx n="121" d="100"/>
          <a:sy n="121" d="100"/>
        </p:scale>
        <p:origin x="18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7F2367-5EDF-F34D-9D31-0DB4B1AD71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003992-B46A-584B-881E-6D63D6B21B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EC4CEA-F0B8-ED4E-B839-1BB133AE14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918A2-57B7-5F49-9CFC-5C60EE7A6931}" type="datetimeFigureOut">
              <a:rPr lang="en-US" smtClean="0"/>
              <a:t>4/18/20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B01C1C-5F05-384A-BD85-99E7AF56C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EF18B6-F69E-A44A-9FBD-792D674366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29284-6739-2A42-A7BC-6DFAA3C9C9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8616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8B76E-9C82-1143-B053-B3286221E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D6639B7-C050-674E-99FF-83898320FA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125A3E-F6B0-F449-BD97-A4F2DD0BD3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918A2-57B7-5F49-9CFC-5C60EE7A6931}" type="datetimeFigureOut">
              <a:rPr lang="en-US" smtClean="0"/>
              <a:t>4/18/20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F50012-262B-4C49-A7C3-2C121BB5DA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B6178A-4BFC-3749-9B9D-603790ED0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29284-6739-2A42-A7BC-6DFAA3C9C9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6485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874BAA5-B44A-4E4D-AF60-37C28C7BCA0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0C380B-8E97-8F4A-9E6A-3A4335E938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042D73-1C17-6942-A1D4-F7A8B8D297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918A2-57B7-5F49-9CFC-5C60EE7A6931}" type="datetimeFigureOut">
              <a:rPr lang="en-US" smtClean="0"/>
              <a:t>4/18/20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34E747-3ED4-5840-9C8A-3AEA8A52AC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9C6B31-9973-8B4F-B71B-12CEAF0213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29284-6739-2A42-A7BC-6DFAA3C9C9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4526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B88CE-494A-DD44-AE93-9BD5442D6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DA806D-3CC2-AE4B-A5DF-82AE6B0346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0A0D25-4E99-9545-A934-481F305A3C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918A2-57B7-5F49-9CFC-5C60EE7A6931}" type="datetimeFigureOut">
              <a:rPr lang="en-US" smtClean="0"/>
              <a:t>4/18/20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6AE4E9-4063-284A-9A73-306652317B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7DFDEE-7306-4840-BE48-B46B59820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29284-6739-2A42-A7BC-6DFAA3C9C9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3406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2DC937-3D6A-EF44-AE88-7870BF0D9A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911313-DC07-1146-B857-90DDBE2B8E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FEE89C-2E33-CC4A-B11E-F2FD71766A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918A2-57B7-5F49-9CFC-5C60EE7A6931}" type="datetimeFigureOut">
              <a:rPr lang="en-US" smtClean="0"/>
              <a:t>4/18/20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A9A748-D00D-524A-9CC5-06616D1E9E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80BC47-FED2-BF47-AB07-B0111E2975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29284-6739-2A42-A7BC-6DFAA3C9C9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45943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B40869-F8BD-AD4D-BB9C-4210AEEDCD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6C4596-8B3E-C04C-BFD1-7CA1C12141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6723AC-3C31-7E4D-B525-88CECAD8E1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07AB88-E84B-A347-B3B2-63EE7EDC17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918A2-57B7-5F49-9CFC-5C60EE7A6931}" type="datetimeFigureOut">
              <a:rPr lang="en-US" smtClean="0"/>
              <a:t>4/18/20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B6F471-7D6A-134B-BA61-D8A3DB0F82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8AEB62-546F-324A-8D28-85CCC2350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29284-6739-2A42-A7BC-6DFAA3C9C9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7508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0F9891-8CC6-AE42-91D7-B6E66828A4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43D632-40E0-1349-A8A7-5FFC1A6CD2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492F9C-D1E6-0D4D-AF76-05FF2764A8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F12E8F7-AA47-594E-B43B-B5423D18AA6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811114-F98C-2F4F-883C-F1D95A977D7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EBA7F78-FF56-8041-B475-84E3983BA1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918A2-57B7-5F49-9CFC-5C60EE7A6931}" type="datetimeFigureOut">
              <a:rPr lang="en-US" smtClean="0"/>
              <a:t>4/18/20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6DA1860-ACEC-3642-BD13-9B45EAF088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D144ADF-C3B8-3A46-BE70-E799C45F4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29284-6739-2A42-A7BC-6DFAA3C9C9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9069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7C0823-CD5F-154D-90D8-91FE1EA6A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9EB2FA-3E10-BC4C-8310-E1C9D3C013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918A2-57B7-5F49-9CFC-5C60EE7A6931}" type="datetimeFigureOut">
              <a:rPr lang="en-US" smtClean="0"/>
              <a:t>4/18/20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3D8F6F-9ACC-534D-BB6F-FC33866FDB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14FB3C-D05B-F243-BA37-6E81D4665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29284-6739-2A42-A7BC-6DFAA3C9C9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4912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40B29E1-B30D-884B-9364-E9CDD08708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918A2-57B7-5F49-9CFC-5C60EE7A6931}" type="datetimeFigureOut">
              <a:rPr lang="en-US" smtClean="0"/>
              <a:t>4/18/20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DE7AC33-7CA1-0545-9502-66A6875BF5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0AEEC9-1523-064F-ABAC-9E7D6E398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29284-6739-2A42-A7BC-6DFAA3C9C9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8620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9365B-DD9C-D64F-848C-CBF77F9A0B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701806-1459-BC4E-9782-163E1456D5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5DB2F1-926B-F74B-8AAD-3DC8967BDB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3F1CE8-E4B7-8C4E-AC51-FBC2076857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918A2-57B7-5F49-9CFC-5C60EE7A6931}" type="datetimeFigureOut">
              <a:rPr lang="en-US" smtClean="0"/>
              <a:t>4/18/20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3E44F2-8CA7-0F41-A1A1-D05B517DF4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83A61B-8AE5-1D4B-8433-4A290C897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29284-6739-2A42-A7BC-6DFAA3C9C9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8807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30AF7-11B0-A443-9457-9FA4980DA8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451DEB0-4726-A644-A751-8FFB23F567E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5B5934-792A-6F4B-8E60-5F6E61AC37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702FC3-544F-B748-B2EE-8AA742E087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918A2-57B7-5F49-9CFC-5C60EE7A6931}" type="datetimeFigureOut">
              <a:rPr lang="en-US" smtClean="0"/>
              <a:t>4/18/20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F6147A-501A-604B-8FDC-44ECA5D71A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F7BB42-F211-AB49-9E31-F18ADA9E1E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29284-6739-2A42-A7BC-6DFAA3C9C9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27227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21E60B9-A35C-C141-B23A-F467C084BF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5CFCDC-8E96-7340-AECF-33CCD9B970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3A98D4-6FFA-664F-8BBE-2382041495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3918A2-57B7-5F49-9CFC-5C60EE7A6931}" type="datetimeFigureOut">
              <a:rPr lang="en-US" smtClean="0"/>
              <a:t>4/18/20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6EDECF-438B-EF47-A974-4F2FE8AE03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AE1FF9-C4A7-AD4B-B37D-EED3960739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829284-6739-2A42-A7BC-6DFAA3C9C9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2071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hyperlink" Target="https://www.google.com/url?sa=i&amp;url=http%3A%2F%2Fnews.mit.edu%2F2018%2Fvinod-vaikuntanathan-wins-mit-harold-edgerton-faculty-achievement-award-0423&amp;psig=AOvVaw0hbl039hyFgZdMlHtF02Pm&amp;ust=1587317571887000&amp;source=images&amp;cd=vfe&amp;ved=0CAIQjRxqFwoTCJDEiPTA8ugCFQAAAAAdAAAAABAD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emf"/><Relationship Id="rId5" Type="http://schemas.openxmlformats.org/officeDocument/2006/relationships/image" Target="../media/image4.jpeg"/><Relationship Id="rId4" Type="http://schemas.openxmlformats.org/officeDocument/2006/relationships/hyperlink" Target="https://www.google.com/url?sa=i&amp;url=https%3A%2F%2Fengineering.mit.edu%2Ffaculty%2Fvirginia-vassilevska-williams%2F&amp;psig=AOvVaw0tX8Z4xKMRW6nTDIE9r3yL&amp;ust=1587317508364000&amp;source=images&amp;cd=vfe&amp;ved=0CAIQjRxqFwoTCOjW99PA8ugCFQAAAAAdAAAAABAI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hyperlink" Target="https://www.google.com/url?sa=i&amp;url=http%3A%2F%2Fnews.mit.edu%2F2018%2Fvinod-vaikuntanathan-wins-mit-harold-edgerton-faculty-achievement-award-0423&amp;psig=AOvVaw0hbl039hyFgZdMlHtF02Pm&amp;ust=1587317571887000&amp;source=images&amp;cd=vfe&amp;ved=0CAIQjRxqFwoTCJDEiPTA8ugCFQAAAAAdAAAAABAD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4.jpeg"/><Relationship Id="rId4" Type="http://schemas.openxmlformats.org/officeDocument/2006/relationships/hyperlink" Target="https://www.google.com/url?sa=i&amp;url=https%3A%2F%2Fengineering.mit.edu%2Ffaculty%2Fvirginia-vassilevska-williams%2F&amp;psig=AOvVaw0tX8Z4xKMRW6nTDIE9r3yL&amp;ust=1587317508364000&amp;source=images&amp;cd=vfe&amp;ved=0CAIQjRxqFwoTCOjW99PA8ugCFQAAAAAdAAAAABAI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13" Type="http://schemas.openxmlformats.org/officeDocument/2006/relationships/image" Target="../media/image13.jpeg"/><Relationship Id="rId3" Type="http://schemas.openxmlformats.org/officeDocument/2006/relationships/image" Target="../media/image3.jpeg"/><Relationship Id="rId7" Type="http://schemas.openxmlformats.org/officeDocument/2006/relationships/image" Target="../media/image7.jpeg"/><Relationship Id="rId12" Type="http://schemas.openxmlformats.org/officeDocument/2006/relationships/image" Target="../media/image12.jpeg"/><Relationship Id="rId2" Type="http://schemas.openxmlformats.org/officeDocument/2006/relationships/hyperlink" Target="https://www.google.com/url?sa=i&amp;url=http%3A%2F%2Fnews.mit.edu%2F2018%2Fvinod-vaikuntanathan-wins-mit-harold-edgerton-faculty-achievement-award-0423&amp;psig=AOvVaw0hbl039hyFgZdMlHtF02Pm&amp;ust=1587317571887000&amp;source=images&amp;cd=vfe&amp;ved=0CAIQjRxqFwoTCJDEiPTA8ugCFQAAAAAdAAAAABAD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11" Type="http://schemas.openxmlformats.org/officeDocument/2006/relationships/image" Target="../media/image11.jpeg"/><Relationship Id="rId5" Type="http://schemas.openxmlformats.org/officeDocument/2006/relationships/image" Target="../media/image4.jpeg"/><Relationship Id="rId10" Type="http://schemas.openxmlformats.org/officeDocument/2006/relationships/image" Target="../media/image10.jpeg"/><Relationship Id="rId4" Type="http://schemas.openxmlformats.org/officeDocument/2006/relationships/hyperlink" Target="https://www.google.com/url?sa=i&amp;url=https%3A%2F%2Fengineering.mit.edu%2Ffaculty%2Fvirginia-vassilevska-williams%2F&amp;psig=AOvVaw0tX8Z4xKMRW6nTDIE9r3yL&amp;ust=1587317508364000&amp;source=images&amp;cd=vfe&amp;ved=0CAIQjRxqFwoTCOjW99PA8ugCFQAAAAAdAAAAABAI" TargetMode="External"/><Relationship Id="rId9" Type="http://schemas.openxmlformats.org/officeDocument/2006/relationships/image" Target="../media/image9.jpeg"/><Relationship Id="rId14" Type="http://schemas.openxmlformats.org/officeDocument/2006/relationships/image" Target="../media/image14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13" Type="http://schemas.openxmlformats.org/officeDocument/2006/relationships/image" Target="../media/image11.jpeg"/><Relationship Id="rId3" Type="http://schemas.openxmlformats.org/officeDocument/2006/relationships/image" Target="../media/image3.jpeg"/><Relationship Id="rId7" Type="http://schemas.openxmlformats.org/officeDocument/2006/relationships/image" Target="../media/image10.jpeg"/><Relationship Id="rId12" Type="http://schemas.openxmlformats.org/officeDocument/2006/relationships/image" Target="../media/image4.jpeg"/><Relationship Id="rId2" Type="http://schemas.openxmlformats.org/officeDocument/2006/relationships/hyperlink" Target="https://www.google.com/url?sa=i&amp;url=http%3A%2F%2Fnews.mit.edu%2F2018%2Fvinod-vaikuntanathan-wins-mit-harold-edgerton-faculty-achievement-award-0423&amp;psig=AOvVaw0hbl039hyFgZdMlHtF02Pm&amp;ust=1587317571887000&amp;source=images&amp;cd=vfe&amp;ved=0CAIQjRxqFwoTCJDEiPTA8ugCFQAAAAAdAAAAABAD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11" Type="http://schemas.openxmlformats.org/officeDocument/2006/relationships/hyperlink" Target="https://www.google.com/url?sa=i&amp;url=https%3A%2F%2Fengineering.mit.edu%2Ffaculty%2Fvirginia-vassilevska-williams%2F&amp;psig=AOvVaw0tX8Z4xKMRW6nTDIE9r3yL&amp;ust=1587317508364000&amp;source=images&amp;cd=vfe&amp;ved=0CAIQjRxqFwoTCOjW99PA8ugCFQAAAAAdAAAAABAI" TargetMode="External"/><Relationship Id="rId5" Type="http://schemas.openxmlformats.org/officeDocument/2006/relationships/image" Target="../media/image8.jpeg"/><Relationship Id="rId15" Type="http://schemas.openxmlformats.org/officeDocument/2006/relationships/image" Target="../media/image14.jpeg"/><Relationship Id="rId10" Type="http://schemas.openxmlformats.org/officeDocument/2006/relationships/image" Target="../media/image7.jpeg"/><Relationship Id="rId4" Type="http://schemas.openxmlformats.org/officeDocument/2006/relationships/image" Target="../media/image6.jpeg"/><Relationship Id="rId9" Type="http://schemas.openxmlformats.org/officeDocument/2006/relationships/image" Target="../media/image13.jpeg"/><Relationship Id="rId1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B0BA11C-F410-584B-8E1F-0AF1634FCA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520" t="6977" r="3743" b="52713"/>
          <a:stretch/>
        </p:blipFill>
        <p:spPr>
          <a:xfrm>
            <a:off x="659218" y="1010092"/>
            <a:ext cx="4828202" cy="49228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0A292C8-C8E4-7E45-99AC-17709715CDC5}"/>
              </a:ext>
            </a:extLst>
          </p:cNvPr>
          <p:cNvSpPr txBox="1"/>
          <p:nvPr/>
        </p:nvSpPr>
        <p:spPr>
          <a:xfrm>
            <a:off x="5005275" y="5741585"/>
            <a:ext cx="326403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Brush Script MT" panose="03060802040406070304" pitchFamily="66" charset="-122"/>
                <a:ea typeface="Brush Script MT" panose="03060802040406070304" pitchFamily="66" charset="-122"/>
                <a:cs typeface="Brush Script MT" panose="03060802040406070304" pitchFamily="66" charset="-122"/>
              </a:rPr>
              <a:t>THANK YOU!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07D477-66DD-694B-9FEF-B4846E23E0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978" t="49502" r="7273" b="14636"/>
          <a:stretch/>
        </p:blipFill>
        <p:spPr>
          <a:xfrm flipH="1">
            <a:off x="6752905" y="753260"/>
            <a:ext cx="4435366" cy="4849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1887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998B8AD4-DA98-4D4A-BF20-B4AB4664E6E4}"/>
              </a:ext>
            </a:extLst>
          </p:cNvPr>
          <p:cNvGrpSpPr/>
          <p:nvPr/>
        </p:nvGrpSpPr>
        <p:grpSpPr>
          <a:xfrm>
            <a:off x="4025461" y="-2877866"/>
            <a:ext cx="9520732" cy="10808834"/>
            <a:chOff x="1524000" y="-2457451"/>
            <a:chExt cx="8921642" cy="10128690"/>
          </a:xfrm>
        </p:grpSpPr>
        <p:pic>
          <p:nvPicPr>
            <p:cNvPr id="4" name="Picture 4" descr="Vinod Vaikuntanathan wins Edgerton Faculty Award | MIT News">
              <a:hlinkClick r:id="rId2"/>
              <a:extLst>
                <a:ext uri="{FF2B5EF4-FFF2-40B4-BE49-F238E27FC236}">
                  <a16:creationId xmlns:a16="http://schemas.microsoft.com/office/drawing/2014/main" id="{1C8AF26F-EF25-8040-A4E0-77C9E2DA5FD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4533"/>
            <a:stretch/>
          </p:blipFill>
          <p:spPr bwMode="auto">
            <a:xfrm rot="2700000">
              <a:off x="2888329" y="835365"/>
              <a:ext cx="5312874" cy="5410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092F980-24EF-564B-8A1E-3C237CD2CD4E}"/>
                </a:ext>
              </a:extLst>
            </p:cNvPr>
            <p:cNvSpPr/>
            <p:nvPr/>
          </p:nvSpPr>
          <p:spPr>
            <a:xfrm>
              <a:off x="1524000" y="697625"/>
              <a:ext cx="3005958" cy="61275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0EFC0A7-08F5-094F-8AF7-6D4789746E21}"/>
                </a:ext>
              </a:extLst>
            </p:cNvPr>
            <p:cNvSpPr/>
            <p:nvPr/>
          </p:nvSpPr>
          <p:spPr>
            <a:xfrm rot="5400000">
              <a:off x="4330263" y="-3760734"/>
              <a:ext cx="3520966" cy="61275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2228CC3-FF0B-924D-8904-915467D65CEC}"/>
                </a:ext>
              </a:extLst>
            </p:cNvPr>
            <p:cNvSpPr/>
            <p:nvPr/>
          </p:nvSpPr>
          <p:spPr>
            <a:xfrm rot="5400000">
              <a:off x="4530888" y="3290668"/>
              <a:ext cx="2257864" cy="61275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9043ECE-459C-814A-B881-2FECF5C4CF93}"/>
                </a:ext>
              </a:extLst>
            </p:cNvPr>
            <p:cNvSpPr/>
            <p:nvPr/>
          </p:nvSpPr>
          <p:spPr>
            <a:xfrm>
              <a:off x="7439684" y="708136"/>
              <a:ext cx="3005958" cy="69631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" name="Picture 2" descr="MIT School of Engineering | » Virginia Vassilevska Williams">
            <a:hlinkClick r:id="rId4"/>
            <a:extLst>
              <a:ext uri="{FF2B5EF4-FFF2-40B4-BE49-F238E27FC236}">
                <a16:creationId xmlns:a16="http://schemas.microsoft.com/office/drawing/2014/main" id="{1B63A9C2-850F-1248-AED8-165E58181D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630" y="1178358"/>
            <a:ext cx="4191000" cy="4191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1B21827-B890-D648-BB5C-B4CFB0A334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675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998B8AD4-DA98-4D4A-BF20-B4AB4664E6E4}"/>
              </a:ext>
            </a:extLst>
          </p:cNvPr>
          <p:cNvGrpSpPr/>
          <p:nvPr/>
        </p:nvGrpSpPr>
        <p:grpSpPr>
          <a:xfrm>
            <a:off x="6725442" y="-1416926"/>
            <a:ext cx="5853797" cy="6645782"/>
            <a:chOff x="1524000" y="-2457451"/>
            <a:chExt cx="8921642" cy="10128690"/>
          </a:xfrm>
        </p:grpSpPr>
        <p:pic>
          <p:nvPicPr>
            <p:cNvPr id="4" name="Picture 4" descr="Vinod Vaikuntanathan wins Edgerton Faculty Award | MIT News">
              <a:hlinkClick r:id="rId2"/>
              <a:extLst>
                <a:ext uri="{FF2B5EF4-FFF2-40B4-BE49-F238E27FC236}">
                  <a16:creationId xmlns:a16="http://schemas.microsoft.com/office/drawing/2014/main" id="{1C8AF26F-EF25-8040-A4E0-77C9E2DA5FD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4533"/>
            <a:stretch/>
          </p:blipFill>
          <p:spPr bwMode="auto">
            <a:xfrm rot="2700000">
              <a:off x="2888329" y="835365"/>
              <a:ext cx="5312874" cy="5410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092F980-24EF-564B-8A1E-3C237CD2CD4E}"/>
                </a:ext>
              </a:extLst>
            </p:cNvPr>
            <p:cNvSpPr/>
            <p:nvPr/>
          </p:nvSpPr>
          <p:spPr>
            <a:xfrm>
              <a:off x="1524000" y="697625"/>
              <a:ext cx="3005958" cy="61275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0EFC0A7-08F5-094F-8AF7-6D4789746E21}"/>
                </a:ext>
              </a:extLst>
            </p:cNvPr>
            <p:cNvSpPr/>
            <p:nvPr/>
          </p:nvSpPr>
          <p:spPr>
            <a:xfrm rot="5400000">
              <a:off x="4330263" y="-3760734"/>
              <a:ext cx="3520966" cy="61275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2228CC3-FF0B-924D-8904-915467D65CEC}"/>
                </a:ext>
              </a:extLst>
            </p:cNvPr>
            <p:cNvSpPr/>
            <p:nvPr/>
          </p:nvSpPr>
          <p:spPr>
            <a:xfrm rot="5400000">
              <a:off x="4530888" y="3290668"/>
              <a:ext cx="2257864" cy="61275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9043ECE-459C-814A-B881-2FECF5C4CF93}"/>
                </a:ext>
              </a:extLst>
            </p:cNvPr>
            <p:cNvSpPr/>
            <p:nvPr/>
          </p:nvSpPr>
          <p:spPr>
            <a:xfrm>
              <a:off x="7439684" y="708136"/>
              <a:ext cx="3005958" cy="69631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" name="Picture 2" descr="MIT School of Engineering | » Virginia Vassilevska Williams">
            <a:hlinkClick r:id="rId4"/>
            <a:extLst>
              <a:ext uri="{FF2B5EF4-FFF2-40B4-BE49-F238E27FC236}">
                <a16:creationId xmlns:a16="http://schemas.microsoft.com/office/drawing/2014/main" id="{1B63A9C2-850F-1248-AED8-165E58181D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541" y="1085218"/>
            <a:ext cx="2120436" cy="2120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I-CORE DAY">
            <a:extLst>
              <a:ext uri="{FF2B5EF4-FFF2-40B4-BE49-F238E27FC236}">
                <a16:creationId xmlns:a16="http://schemas.microsoft.com/office/drawing/2014/main" id="{CCAADAE1-63AE-CE4C-A379-B423848C46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2368" y="1013124"/>
            <a:ext cx="2033075" cy="2192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63951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4D99E364-1DA7-1D45-A90F-39ADB3C82ED8}"/>
              </a:ext>
            </a:extLst>
          </p:cNvPr>
          <p:cNvGrpSpPr/>
          <p:nvPr/>
        </p:nvGrpSpPr>
        <p:grpSpPr>
          <a:xfrm>
            <a:off x="5025172" y="-1521295"/>
            <a:ext cx="4621806" cy="5247110"/>
            <a:chOff x="1524000" y="-2457451"/>
            <a:chExt cx="8921642" cy="10128690"/>
          </a:xfrm>
        </p:grpSpPr>
        <p:pic>
          <p:nvPicPr>
            <p:cNvPr id="5" name="Picture 4" descr="Vinod Vaikuntanathan wins Edgerton Faculty Award | MIT News">
              <a:hlinkClick r:id="rId2"/>
              <a:extLst>
                <a:ext uri="{FF2B5EF4-FFF2-40B4-BE49-F238E27FC236}">
                  <a16:creationId xmlns:a16="http://schemas.microsoft.com/office/drawing/2014/main" id="{ACB79D8A-DB03-644B-884E-6B3A5964F09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4533"/>
            <a:stretch/>
          </p:blipFill>
          <p:spPr bwMode="auto">
            <a:xfrm rot="2700000">
              <a:off x="2888329" y="835365"/>
              <a:ext cx="5312874" cy="5410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58C8FFA-50C9-2A4F-AAA8-2A2F24BF6FD7}"/>
                </a:ext>
              </a:extLst>
            </p:cNvPr>
            <p:cNvSpPr/>
            <p:nvPr/>
          </p:nvSpPr>
          <p:spPr>
            <a:xfrm>
              <a:off x="1524000" y="697625"/>
              <a:ext cx="3005958" cy="61275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F16C8CE-AF03-8249-AEA3-D518C2ACAD00}"/>
                </a:ext>
              </a:extLst>
            </p:cNvPr>
            <p:cNvSpPr/>
            <p:nvPr/>
          </p:nvSpPr>
          <p:spPr>
            <a:xfrm rot="5400000">
              <a:off x="4330263" y="-3760734"/>
              <a:ext cx="3520966" cy="61275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2AD0B8F-BA19-7B41-8FA1-DB4F7046D4F5}"/>
                </a:ext>
              </a:extLst>
            </p:cNvPr>
            <p:cNvSpPr/>
            <p:nvPr/>
          </p:nvSpPr>
          <p:spPr>
            <a:xfrm rot="5400000">
              <a:off x="4530888" y="3290668"/>
              <a:ext cx="2257864" cy="61275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A7CF7FC-04E3-F242-8398-87DAA6DB60C4}"/>
                </a:ext>
              </a:extLst>
            </p:cNvPr>
            <p:cNvSpPr/>
            <p:nvPr/>
          </p:nvSpPr>
          <p:spPr>
            <a:xfrm>
              <a:off x="7439684" y="708136"/>
              <a:ext cx="3005958" cy="69631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" name="Picture 2" descr="MIT School of Engineering | » Virginia Vassilevska Williams">
            <a:hlinkClick r:id="rId4"/>
            <a:extLst>
              <a:ext uri="{FF2B5EF4-FFF2-40B4-BE49-F238E27FC236}">
                <a16:creationId xmlns:a16="http://schemas.microsoft.com/office/drawing/2014/main" id="{0DD0C40D-18F4-6849-A06C-D9A60017B5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540" y="113174"/>
            <a:ext cx="2130597" cy="2130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I-CORE DAY">
            <a:extLst>
              <a:ext uri="{FF2B5EF4-FFF2-40B4-BE49-F238E27FC236}">
                <a16:creationId xmlns:a16="http://schemas.microsoft.com/office/drawing/2014/main" id="{0871DF89-4A5A-0245-9170-A85D8CC81A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5620" y="488956"/>
            <a:ext cx="1663466" cy="1793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Elette Boyle">
            <a:extLst>
              <a:ext uri="{FF2B5EF4-FFF2-40B4-BE49-F238E27FC236}">
                <a16:creationId xmlns:a16="http://schemas.microsoft.com/office/drawing/2014/main" id="{1F1F9BE3-B2D7-0441-971A-62C2BB1A1A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2513" y="113174"/>
            <a:ext cx="1718365" cy="2445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Faculty">
            <a:extLst>
              <a:ext uri="{FF2B5EF4-FFF2-40B4-BE49-F238E27FC236}">
                <a16:creationId xmlns:a16="http://schemas.microsoft.com/office/drawing/2014/main" id="{B677C317-1284-A14B-9698-49DED563CC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7120" y="2776000"/>
            <a:ext cx="1384622" cy="1644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Cryptography and Information Security / Chen-Da Liu Zhang">
            <a:extLst>
              <a:ext uri="{FF2B5EF4-FFF2-40B4-BE49-F238E27FC236}">
                <a16:creationId xmlns:a16="http://schemas.microsoft.com/office/drawing/2014/main" id="{6959EE29-3DA0-D142-BC1C-7AD906514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7244" y="2648362"/>
            <a:ext cx="1551618" cy="1790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Cryptography and Information Security / Marta Mularczyk">
            <a:extLst>
              <a:ext uri="{FF2B5EF4-FFF2-40B4-BE49-F238E27FC236}">
                <a16:creationId xmlns:a16="http://schemas.microsoft.com/office/drawing/2014/main" id="{26301195-ACE5-2347-A06D-682A3016E7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0895" y="4688589"/>
            <a:ext cx="1551618" cy="1993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Andrea Lincoln | MIT CSAIL">
            <a:extLst>
              <a:ext uri="{FF2B5EF4-FFF2-40B4-BE49-F238E27FC236}">
                <a16:creationId xmlns:a16="http://schemas.microsoft.com/office/drawing/2014/main" id="{566D8A82-3E25-054E-BE4C-A860B6F5AF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140" y="2541803"/>
            <a:ext cx="1918157" cy="1918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Daniel Tschudi (@tschudid) | Twitter">
            <a:extLst>
              <a:ext uri="{FF2B5EF4-FFF2-40B4-BE49-F238E27FC236}">
                <a16:creationId xmlns:a16="http://schemas.microsoft.com/office/drawing/2014/main" id="{A3C54B76-1EDB-2D44-843F-403BAE3A84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6961" y="4719144"/>
            <a:ext cx="1961055" cy="1961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4" name="Picture 14" descr="Cryptography and Information Security /">
            <a:extLst>
              <a:ext uri="{FF2B5EF4-FFF2-40B4-BE49-F238E27FC236}">
                <a16:creationId xmlns:a16="http://schemas.microsoft.com/office/drawing/2014/main" id="{EABABB49-06E4-3D42-81E1-98A1D9B649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0770" y="4601340"/>
            <a:ext cx="1659504" cy="2210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6" name="Picture 16" descr="Cyrus Rashtchian (@CyrusRashtchian) | Twitter">
            <a:extLst>
              <a:ext uri="{FF2B5EF4-FFF2-40B4-BE49-F238E27FC236}">
                <a16:creationId xmlns:a16="http://schemas.microsoft.com/office/drawing/2014/main" id="{CC76A7C8-5ED3-9A4F-914C-CC2679935D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2506" y="2695715"/>
            <a:ext cx="1978065" cy="1978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3465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5839A92-F4D4-3D43-B44A-E425D6849C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187" b="26784"/>
          <a:stretch/>
        </p:blipFill>
        <p:spPr>
          <a:xfrm>
            <a:off x="1185384" y="1042750"/>
            <a:ext cx="9430066" cy="4864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4626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865CA04-3B99-D84E-83FE-5C966FAB67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359" y="134006"/>
            <a:ext cx="4876800" cy="3657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10778DE-9A93-E04D-9298-B144D49F73B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9578"/>
          <a:stretch/>
        </p:blipFill>
        <p:spPr>
          <a:xfrm rot="10800000">
            <a:off x="3442138" y="3953170"/>
            <a:ext cx="5226269" cy="2760311"/>
          </a:xfrm>
          <a:prstGeom prst="rect">
            <a:avLst/>
          </a:prstGeom>
        </p:spPr>
      </p:pic>
      <p:pic>
        <p:nvPicPr>
          <p:cNvPr id="4098" name="Picture 2" descr="https://scontent-lga3-1.xx.fbcdn.net/v/t1.15752-9/s2048x2048/80040706_2841571992533471_2110696269562249216_n.jpg?_nc_cat=103&amp;_nc_sid=b96e70&amp;_nc_ohc=cUoMD6VA5gYAX9gBzUw&amp;_nc_ht=scontent-lga3-1.xx&amp;_nc_tp=7&amp;oh=421861c492d5d75de7e49f42da35acc6&amp;oe=5EBFF801">
            <a:extLst>
              <a:ext uri="{FF2B5EF4-FFF2-40B4-BE49-F238E27FC236}">
                <a16:creationId xmlns:a16="http://schemas.microsoft.com/office/drawing/2014/main" id="{7202E0AD-171C-6849-A82E-D58AF431F8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5024" y="134006"/>
            <a:ext cx="487680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92800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2BB06715-55F7-4449-B5E1-7F84B8424A01}"/>
              </a:ext>
            </a:extLst>
          </p:cNvPr>
          <p:cNvGrpSpPr/>
          <p:nvPr/>
        </p:nvGrpSpPr>
        <p:grpSpPr>
          <a:xfrm>
            <a:off x="6673585" y="2284669"/>
            <a:ext cx="2100423" cy="2384598"/>
            <a:chOff x="1524000" y="-2457451"/>
            <a:chExt cx="8921642" cy="10128690"/>
          </a:xfrm>
        </p:grpSpPr>
        <p:pic>
          <p:nvPicPr>
            <p:cNvPr id="15" name="Picture 14" descr="Vinod Vaikuntanathan wins Edgerton Faculty Award | MIT News">
              <a:hlinkClick r:id="rId2"/>
              <a:extLst>
                <a:ext uri="{FF2B5EF4-FFF2-40B4-BE49-F238E27FC236}">
                  <a16:creationId xmlns:a16="http://schemas.microsoft.com/office/drawing/2014/main" id="{CDA033B8-5C7B-6347-BDA2-6BEF377F6FB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4533"/>
            <a:stretch/>
          </p:blipFill>
          <p:spPr bwMode="auto">
            <a:xfrm rot="2700000">
              <a:off x="2888329" y="835365"/>
              <a:ext cx="5312874" cy="5410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A759F20-E42E-7743-A04C-5B531F39D129}"/>
                </a:ext>
              </a:extLst>
            </p:cNvPr>
            <p:cNvSpPr/>
            <p:nvPr/>
          </p:nvSpPr>
          <p:spPr>
            <a:xfrm>
              <a:off x="1524000" y="697625"/>
              <a:ext cx="3005958" cy="61275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B768578-E323-FA4B-8780-B88AA735CB56}"/>
                </a:ext>
              </a:extLst>
            </p:cNvPr>
            <p:cNvSpPr/>
            <p:nvPr/>
          </p:nvSpPr>
          <p:spPr>
            <a:xfrm rot="5400000">
              <a:off x="4330263" y="-3760734"/>
              <a:ext cx="3520966" cy="61275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A8785F4-972F-8146-BB90-B58B64378578}"/>
                </a:ext>
              </a:extLst>
            </p:cNvPr>
            <p:cNvSpPr/>
            <p:nvPr/>
          </p:nvSpPr>
          <p:spPr>
            <a:xfrm rot="5400000">
              <a:off x="4530888" y="3290668"/>
              <a:ext cx="2257864" cy="61275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F193818-849D-9940-BC91-2C8EA17CE7E1}"/>
                </a:ext>
              </a:extLst>
            </p:cNvPr>
            <p:cNvSpPr/>
            <p:nvPr/>
          </p:nvSpPr>
          <p:spPr>
            <a:xfrm>
              <a:off x="7439684" y="708136"/>
              <a:ext cx="3005958" cy="69631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6A46062B-3B58-2B40-B002-D2AD2A6AA507}"/>
              </a:ext>
            </a:extLst>
          </p:cNvPr>
          <p:cNvSpPr txBox="1"/>
          <p:nvPr/>
        </p:nvSpPr>
        <p:spPr>
          <a:xfrm>
            <a:off x="8282913" y="4251201"/>
            <a:ext cx="326403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Brush Script MT" panose="03060802040406070304" pitchFamily="66" charset="-122"/>
                <a:ea typeface="Brush Script MT" panose="03060802040406070304" pitchFamily="66" charset="-122"/>
                <a:cs typeface="Brush Script MT" panose="03060802040406070304" pitchFamily="66" charset="-122"/>
              </a:rPr>
              <a:t>THANK YOU!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8D1F508-89D8-674B-BEC9-4BD330391108}"/>
              </a:ext>
            </a:extLst>
          </p:cNvPr>
          <p:cNvSpPr/>
          <p:nvPr/>
        </p:nvSpPr>
        <p:spPr>
          <a:xfrm>
            <a:off x="320177" y="852129"/>
            <a:ext cx="5933702" cy="1132120"/>
          </a:xfrm>
          <a:prstGeom prst="roundRect">
            <a:avLst/>
          </a:prstGeom>
          <a:solidFill>
            <a:srgbClr val="FFDA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>
                <a:solidFill>
                  <a:schemeClr val="tx1"/>
                </a:solidFill>
              </a:rPr>
              <a:t>1. Topology-Hiding Computation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499533D-3CA0-3A42-A229-DFA9CED00CD5}"/>
              </a:ext>
            </a:extLst>
          </p:cNvPr>
          <p:cNvSpPr/>
          <p:nvPr/>
        </p:nvSpPr>
        <p:spPr>
          <a:xfrm>
            <a:off x="320177" y="2758406"/>
            <a:ext cx="6825164" cy="1132120"/>
          </a:xfrm>
          <a:prstGeom prst="roundRect">
            <a:avLst/>
          </a:prstGeom>
          <a:solidFill>
            <a:srgbClr val="FFDA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>
                <a:solidFill>
                  <a:schemeClr val="tx1"/>
                </a:solidFill>
              </a:rPr>
              <a:t>2. Robust Property Preserving Hashing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7435914-1A3A-834C-BFAD-D3ADAE86F6C9}"/>
              </a:ext>
            </a:extLst>
          </p:cNvPr>
          <p:cNvSpPr/>
          <p:nvPr/>
        </p:nvSpPr>
        <p:spPr>
          <a:xfrm>
            <a:off x="320177" y="4932427"/>
            <a:ext cx="5318623" cy="1132120"/>
          </a:xfrm>
          <a:prstGeom prst="roundRect">
            <a:avLst/>
          </a:prstGeom>
          <a:solidFill>
            <a:srgbClr val="FFDA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>
                <a:solidFill>
                  <a:schemeClr val="tx1"/>
                </a:solidFill>
              </a:rPr>
              <a:t>3. Fine-Grained Cryptography</a:t>
            </a:r>
          </a:p>
        </p:txBody>
      </p:sp>
      <p:pic>
        <p:nvPicPr>
          <p:cNvPr id="8" name="Picture 2" descr="I-CORE DAY">
            <a:extLst>
              <a:ext uri="{FF2B5EF4-FFF2-40B4-BE49-F238E27FC236}">
                <a16:creationId xmlns:a16="http://schemas.microsoft.com/office/drawing/2014/main" id="{780340E8-7515-EE45-B42C-D8D6D1EE16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7041" y="1419143"/>
            <a:ext cx="871852" cy="940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Faculty">
            <a:extLst>
              <a:ext uri="{FF2B5EF4-FFF2-40B4-BE49-F238E27FC236}">
                <a16:creationId xmlns:a16="http://schemas.microsoft.com/office/drawing/2014/main" id="{712BDF6A-B1B9-B442-8827-C10AF7C508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1964" y="466793"/>
            <a:ext cx="777429" cy="923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Cryptography and Information Security / Chen-Da Liu Zhang">
            <a:extLst>
              <a:ext uri="{FF2B5EF4-FFF2-40B4-BE49-F238E27FC236}">
                <a16:creationId xmlns:a16="http://schemas.microsoft.com/office/drawing/2014/main" id="{0CB85004-6AC2-1A4D-9FEB-96FF966B8A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3797" y="1704302"/>
            <a:ext cx="871192" cy="1005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Cryptography and Information Security / Marta Mularczyk">
            <a:extLst>
              <a:ext uri="{FF2B5EF4-FFF2-40B4-BE49-F238E27FC236}">
                <a16:creationId xmlns:a16="http://schemas.microsoft.com/office/drawing/2014/main" id="{E091828C-8869-E64D-AB6D-ACD16250E8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7771" y="529084"/>
            <a:ext cx="871192" cy="1119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2" descr="Daniel Tschudi (@tschudid) | Twitter">
            <a:extLst>
              <a:ext uri="{FF2B5EF4-FFF2-40B4-BE49-F238E27FC236}">
                <a16:creationId xmlns:a16="http://schemas.microsoft.com/office/drawing/2014/main" id="{CC0B8996-2E23-4F4A-9467-FB1613E76B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9354" y="184670"/>
            <a:ext cx="1101080" cy="1101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4" descr="Cryptography and Information Security /">
            <a:extLst>
              <a:ext uri="{FF2B5EF4-FFF2-40B4-BE49-F238E27FC236}">
                <a16:creationId xmlns:a16="http://schemas.microsoft.com/office/drawing/2014/main" id="{6E4DDB83-E58F-514E-BE25-EFD8F794A3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9894" y="1792488"/>
            <a:ext cx="789209" cy="1051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Elette Boyle">
            <a:extLst>
              <a:ext uri="{FF2B5EF4-FFF2-40B4-BE49-F238E27FC236}">
                <a16:creationId xmlns:a16="http://schemas.microsoft.com/office/drawing/2014/main" id="{CE782ECC-3F7A-3D48-91DF-C4C97CB7AD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8584" y="2903458"/>
            <a:ext cx="983679" cy="1400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MIT School of Engineering | » Virginia Vassilevska Williams">
            <a:hlinkClick r:id="rId11"/>
            <a:extLst>
              <a:ext uri="{FF2B5EF4-FFF2-40B4-BE49-F238E27FC236}">
                <a16:creationId xmlns:a16="http://schemas.microsoft.com/office/drawing/2014/main" id="{FEFA42F2-C6CA-2440-B67E-52D1C20F65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7143" y="4549126"/>
            <a:ext cx="1110541" cy="1110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0" descr="Andrea Lincoln | MIT CSAIL">
            <a:extLst>
              <a:ext uri="{FF2B5EF4-FFF2-40B4-BE49-F238E27FC236}">
                <a16:creationId xmlns:a16="http://schemas.microsoft.com/office/drawing/2014/main" id="{75DFBC4A-EFBD-F14E-B893-20DB3C3767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2123" y="5191132"/>
            <a:ext cx="984191" cy="984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CE66B6B-EE3C-354A-9DEE-ABFA1413852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330159" y="4932427"/>
            <a:ext cx="1660270" cy="1860756"/>
          </a:xfrm>
          <a:prstGeom prst="rect">
            <a:avLst/>
          </a:prstGeom>
        </p:spPr>
      </p:pic>
      <p:pic>
        <p:nvPicPr>
          <p:cNvPr id="25" name="Picture 16" descr="Cyrus Rashtchian (@CyrusRashtchian) | Twitter">
            <a:extLst>
              <a:ext uri="{FF2B5EF4-FFF2-40B4-BE49-F238E27FC236}">
                <a16:creationId xmlns:a16="http://schemas.microsoft.com/office/drawing/2014/main" id="{BE56A451-2D03-AC47-A59F-2594255F9F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7648" y="2903458"/>
            <a:ext cx="1091315" cy="1091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34708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4378</TotalTime>
  <Words>20</Words>
  <Application>Microsoft Macintosh PowerPoint</Application>
  <PresentationFormat>Widescreen</PresentationFormat>
  <Paragraphs>5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Brush Script MT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Kristen Rio LaVigne</dc:creator>
  <cp:lastModifiedBy>Kristen Rio LaVigne</cp:lastModifiedBy>
  <cp:revision>10</cp:revision>
  <dcterms:created xsi:type="dcterms:W3CDTF">2020-04-18T17:30:31Z</dcterms:created>
  <dcterms:modified xsi:type="dcterms:W3CDTF">2020-04-21T18:28:48Z</dcterms:modified>
</cp:coreProperties>
</file>